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98" r:id="rId3"/>
    <p:sldId id="331" r:id="rId4"/>
    <p:sldId id="332" r:id="rId5"/>
    <p:sldId id="333" r:id="rId6"/>
    <p:sldId id="334" r:id="rId7"/>
    <p:sldId id="335" r:id="rId8"/>
    <p:sldId id="336" r:id="rId9"/>
    <p:sldId id="337" r:id="rId10"/>
    <p:sldId id="33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p:scale>
          <a:sx n="70" d="100"/>
          <a:sy n="70" d="100"/>
        </p:scale>
        <p:origin x="702" y="-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Artificial intelligence in healthcare refers to using machines to mimic intelligent human beings' behavior in the presentation, analysis and comprehension of healthcare and medical data that are complex (Reddy, Fox &amp;Purohit,2019). </a:t>
            </a:r>
          </a:p>
          <a:p>
            <a:r>
              <a:rPr lang="en-US" sz="1200" kern="1200" dirty="0" smtClean="0">
                <a:solidFill>
                  <a:schemeClr val="tx1"/>
                </a:solidFill>
                <a:effectLst/>
                <a:latin typeface="+mn-lt"/>
                <a:ea typeface="+mn-ea"/>
                <a:cs typeface="+mn-cs"/>
              </a:rPr>
              <a:t>Artificial intelligence is used in healthcare to process, gather data, and give an output that is well defined to the users. It majorly aids in the diagnosis of coronary heart diseases, heart valve diseases, and myocardial infarction.</a:t>
            </a:r>
          </a:p>
          <a:p>
            <a:r>
              <a:rPr lang="en-US" sz="1200" kern="1200" dirty="0" smtClean="0">
                <a:solidFill>
                  <a:schemeClr val="tx1"/>
                </a:solidFill>
                <a:effectLst/>
                <a:latin typeface="+mn-lt"/>
                <a:ea typeface="+mn-ea"/>
                <a:cs typeface="+mn-cs"/>
              </a:rPr>
              <a:t>The major objective of artificial intelligence applications related to health is to study the relationship between treatment techniques or prevention.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AI programs has been applied to healthcare practices such as drug development, diagnosis process, care, and patient monitoring.</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Telemedicine refers to using several electronic communication media, which ranges from teleconferencing to sharing images. This method is used in providing medical care to remote patients, and it is usually carried out via video chat because the service provider is physically far from the patient. Through Telemedicine, patients are treated by the physicians whenever necessary, wherever the patient's location is by using a smartphone or a computer (Williams et al., 2017).  </a:t>
            </a:r>
          </a:p>
          <a:p>
            <a:pPr lvl="0"/>
            <a:r>
              <a:rPr lang="en-US" sz="1200" kern="1200" dirty="0" smtClean="0">
                <a:solidFill>
                  <a:schemeClr val="tx1"/>
                </a:solidFill>
                <a:effectLst/>
                <a:latin typeface="+mn-lt"/>
                <a:ea typeface="+mn-ea"/>
                <a:cs typeface="+mn-cs"/>
              </a:rPr>
              <a:t> Telemedicine is used in several medical fields: cardiology, behavioral health, and dermatology to provide better healthcare to communities with sufficient hospitals and physicians. It is very important in cost reduction in treating health conditions such as diabetes, hypertension, and sleep apnea. One disadvantage of Telemedicine is that some illnesses cannot be diagnosed via Telemedicine hence need to be assessed physically by the physician.</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Telehealth is the distribution of information and services related to health through telecommunication technologies and electronic information. This gives room for long-distance communication between a clinician and the patient. Patients use it from their homes who live in remote areas to access health care services and manage their health.</a:t>
            </a:r>
          </a:p>
          <a:p>
            <a:pPr lvl="0"/>
            <a:r>
              <a:rPr lang="en-US" sz="1200" kern="1200" dirty="0" smtClean="0">
                <a:solidFill>
                  <a:schemeClr val="tx1"/>
                </a:solidFill>
                <a:effectLst/>
                <a:latin typeface="+mn-lt"/>
                <a:ea typeface="+mn-ea"/>
                <a:cs typeface="+mn-cs"/>
              </a:rPr>
              <a:t>Examples of telehealth are remote monitoring of serious signs, reminders, care, advice, and health education service. Telehealth has various benefits, such as allowing physicians to examine patients anytime and anywhere, and thus the outcomes are shared immediately. </a:t>
            </a:r>
          </a:p>
          <a:p>
            <a:pPr lvl="0"/>
            <a:r>
              <a:rPr lang="en-US" sz="1200" kern="1200" dirty="0" smtClean="0">
                <a:solidFill>
                  <a:schemeClr val="tx1"/>
                </a:solidFill>
                <a:effectLst/>
                <a:latin typeface="+mn-lt"/>
                <a:ea typeface="+mn-ea"/>
                <a:cs typeface="+mn-cs"/>
              </a:rPr>
              <a:t>It also makes the monitoring process easy for the physicians because they can check in on the patient whenever necessary (Benziger, 2021). Another benefit is that it aids in reducing the spread of some illnesses. The major disadvantage of telehealth is that it is impossible to do all visits remotely. One has to present himself physically for blood work and imaging testing.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Mobile devices are also used in healthcare. Such devices include; personal digital assistants, smartphones, smartwatches, blue tooth headsets, patient monitoring devices, and so many other wireless devices (Sim, 2019). </a:t>
            </a:r>
          </a:p>
          <a:p>
            <a:pPr lvl="0"/>
            <a:r>
              <a:rPr lang="en-US" sz="1200" kern="1200" dirty="0" smtClean="0">
                <a:solidFill>
                  <a:schemeClr val="tx1"/>
                </a:solidFill>
                <a:effectLst/>
                <a:latin typeface="+mn-lt"/>
                <a:ea typeface="+mn-ea"/>
                <a:cs typeface="+mn-cs"/>
              </a:rPr>
              <a:t>Physicians use mobile devices to record the history of a patient with very minimal errors. They give accurate information on the latest drug that a patient has been using, thus enhancing good decision-making. Mobile devices are used to facilitate communication between healthcare providers, which results in improved quality of care given to a patient and efficiency. </a:t>
            </a:r>
          </a:p>
          <a:p>
            <a:pPr lvl="0"/>
            <a:r>
              <a:rPr lang="en-US" sz="1200" kern="1200" dirty="0" smtClean="0">
                <a:solidFill>
                  <a:schemeClr val="tx1"/>
                </a:solidFill>
                <a:effectLst/>
                <a:latin typeface="+mn-lt"/>
                <a:ea typeface="+mn-ea"/>
                <a:cs typeface="+mn-cs"/>
              </a:rPr>
              <a:t>They are also used to provide a wide range of vital functionalities which belong to patients. For instance, patients can have access to a caregiver hotline and can also have a track of their symptoms. The use of mobile devices has several disadvantages, such as the expensive devices and not everyone can afford them.</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b="1" dirty="0"/>
              <a:t>Student Internship Report Presentation</a:t>
            </a:r>
            <a:endParaRPr lang="en-US" sz="3800" b="1" dirty="0"/>
          </a:p>
        </p:txBody>
      </p:sp>
      <p:sp>
        <p:nvSpPr>
          <p:cNvPr id="3" name="Subtitle 2"/>
          <p:cNvSpPr>
            <a:spLocks noGrp="1"/>
          </p:cNvSpPr>
          <p:nvPr>
            <p:ph type="subTitle" idx="1"/>
          </p:nvPr>
        </p:nvSpPr>
        <p:spPr>
          <a:xfrm>
            <a:off x="4760221" y="3657600"/>
            <a:ext cx="2891243" cy="1538057"/>
          </a:xfrm>
        </p:spPr>
        <p:txBody>
          <a:bodyPr>
            <a:normAutofit/>
          </a:bodyPr>
          <a:lstStyle/>
          <a:p>
            <a:pPr algn="ctr"/>
            <a:r>
              <a:rPr lang="en-US" sz="1800" dirty="0" smtClean="0">
                <a:solidFill>
                  <a:schemeClr val="bg1"/>
                </a:solidFill>
              </a:rPr>
              <a:t>Student’s Name</a:t>
            </a:r>
          </a:p>
          <a:p>
            <a:pPr algn="ctr"/>
            <a:r>
              <a:rPr lang="en-US" sz="1800" dirty="0" smtClean="0">
                <a:solidFill>
                  <a:schemeClr val="bg1"/>
                </a:solidFill>
              </a:rPr>
              <a:t>Institution </a:t>
            </a: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Pictures from </a:t>
            </a:r>
            <a:r>
              <a:rPr lang="en-US" dirty="0" smtClean="0"/>
              <a:t>my </a:t>
            </a:r>
            <a:r>
              <a:rPr lang="en-US" dirty="0"/>
              <a:t>ACTUAL internship experience</a:t>
            </a:r>
          </a:p>
        </p:txBody>
      </p:sp>
      <p:sp>
        <p:nvSpPr>
          <p:cNvPr id="3" name="Content Placeholder 2"/>
          <p:cNvSpPr>
            <a:spLocks noGrp="1"/>
          </p:cNvSpPr>
          <p:nvPr>
            <p:ph idx="1"/>
          </p:nvPr>
        </p:nvSpPr>
        <p:spPr>
          <a:solidFill>
            <a:srgbClr val="FFC000"/>
          </a:solidFill>
        </p:spPr>
        <p:txBody>
          <a:bodyPr/>
          <a:lstStyle/>
          <a:p>
            <a:endParaRPr lang="en-US" dirty="0"/>
          </a:p>
        </p:txBody>
      </p:sp>
    </p:spTree>
    <p:extLst>
      <p:ext uri="{BB962C8B-B14F-4D97-AF65-F5344CB8AC3E}">
        <p14:creationId xmlns:p14="http://schemas.microsoft.com/office/powerpoint/2010/main" val="247023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19"/>
            <a:ext cx="7704667" cy="1115009"/>
          </a:xfrm>
        </p:spPr>
        <p:txBody>
          <a:bodyPr>
            <a:normAutofit/>
          </a:bodyPr>
          <a:lstStyle/>
          <a:p>
            <a:pPr algn="ctr"/>
            <a:r>
              <a:rPr lang="en-US" dirty="0"/>
              <a:t>The </a:t>
            </a:r>
            <a:r>
              <a:rPr lang="en-US" dirty="0" smtClean="0"/>
              <a:t>organization’s name, department, Site supervisor and </a:t>
            </a:r>
            <a:r>
              <a:rPr lang="en-US" dirty="0"/>
              <a:t>internship </a:t>
            </a:r>
            <a:r>
              <a:rPr lang="en-US" dirty="0" smtClean="0"/>
              <a:t>period</a:t>
            </a:r>
            <a:endParaRPr lang="en-US" dirty="0"/>
          </a:p>
        </p:txBody>
      </p:sp>
      <p:sp>
        <p:nvSpPr>
          <p:cNvPr id="3" name="Content Placeholder 2"/>
          <p:cNvSpPr>
            <a:spLocks noGrp="1"/>
          </p:cNvSpPr>
          <p:nvPr>
            <p:ph idx="1"/>
          </p:nvPr>
        </p:nvSpPr>
        <p:spPr>
          <a:xfrm>
            <a:off x="667657" y="2303105"/>
            <a:ext cx="10632374" cy="4840514"/>
          </a:xfrm>
          <a:solidFill>
            <a:srgbClr val="FFC000"/>
          </a:solidFill>
        </p:spPr>
        <p:txBody>
          <a:bodyPr>
            <a:normAutofit/>
          </a:bodyPr>
          <a:lstStyle/>
          <a:p>
            <a:pPr>
              <a:lnSpc>
                <a:spcPct val="300000"/>
              </a:lnSpc>
            </a:pPr>
            <a:r>
              <a:rPr lang="en-US" b="1" dirty="0"/>
              <a:t>Name of the organization:</a:t>
            </a:r>
            <a:r>
              <a:rPr lang="en-US" dirty="0"/>
              <a:t> King </a:t>
            </a:r>
            <a:r>
              <a:rPr lang="en-US" dirty="0" err="1"/>
              <a:t>Fahed</a:t>
            </a:r>
            <a:r>
              <a:rPr lang="en-US" dirty="0"/>
              <a:t> Medical City</a:t>
            </a:r>
            <a:endParaRPr lang="en-US" sz="1600" dirty="0"/>
          </a:p>
          <a:p>
            <a:pPr>
              <a:lnSpc>
                <a:spcPct val="300000"/>
              </a:lnSpc>
            </a:pPr>
            <a:r>
              <a:rPr lang="en-US" b="1" dirty="0"/>
              <a:t>Departments:</a:t>
            </a:r>
            <a:r>
              <a:rPr lang="en-US" dirty="0"/>
              <a:t> Patients’ satisfaction and Patients’ experience department</a:t>
            </a:r>
            <a:endParaRPr lang="en-US" sz="1600" dirty="0"/>
          </a:p>
          <a:p>
            <a:pPr>
              <a:lnSpc>
                <a:spcPct val="300000"/>
              </a:lnSpc>
            </a:pPr>
            <a:r>
              <a:rPr lang="en-US" b="1" dirty="0"/>
              <a:t>Supervisor’s name</a:t>
            </a:r>
            <a:r>
              <a:rPr lang="en-US" dirty="0"/>
              <a:t>: Mohammed</a:t>
            </a:r>
            <a:endParaRPr lang="en-US" sz="1600" dirty="0"/>
          </a:p>
          <a:p>
            <a:pPr>
              <a:lnSpc>
                <a:spcPct val="300000"/>
              </a:lnSpc>
            </a:pPr>
            <a:r>
              <a:rPr lang="en-US" b="1" dirty="0"/>
              <a:t>Internship period:</a:t>
            </a:r>
            <a:r>
              <a:rPr lang="en-US" dirty="0"/>
              <a:t> 07/02/21 to 01/04/2021</a:t>
            </a:r>
            <a:endParaRPr lang="en-US" sz="1600" dirty="0"/>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p:txBody>
      </p:sp>
    </p:spTree>
    <p:extLst>
      <p:ext uri="{BB962C8B-B14F-4D97-AF65-F5344CB8AC3E}">
        <p14:creationId xmlns:p14="http://schemas.microsoft.com/office/powerpoint/2010/main" val="2782086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215123"/>
            <a:ext cx="7704667" cy="1981200"/>
          </a:xfrm>
        </p:spPr>
        <p:txBody>
          <a:bodyPr/>
          <a:lstStyle/>
          <a:p>
            <a:pPr algn="ctr"/>
            <a:r>
              <a:rPr lang="en-US" dirty="0"/>
              <a:t>Activities and assignments</a:t>
            </a:r>
          </a:p>
        </p:txBody>
      </p:sp>
      <p:sp>
        <p:nvSpPr>
          <p:cNvPr id="3" name="Content Placeholder 2"/>
          <p:cNvSpPr>
            <a:spLocks noGrp="1"/>
          </p:cNvSpPr>
          <p:nvPr>
            <p:ph idx="1"/>
          </p:nvPr>
        </p:nvSpPr>
        <p:spPr>
          <a:xfrm>
            <a:off x="551542" y="2017486"/>
            <a:ext cx="11309267" cy="4840514"/>
          </a:xfrm>
          <a:solidFill>
            <a:srgbClr val="FFC000"/>
          </a:solidFill>
        </p:spPr>
        <p:txBody>
          <a:bodyPr>
            <a:normAutofit/>
          </a:bodyPr>
          <a:lstStyle/>
          <a:p>
            <a:pPr lvl="1"/>
            <a:endParaRPr lang="en-US" dirty="0" smtClean="0"/>
          </a:p>
          <a:p>
            <a:pPr lvl="1"/>
            <a:r>
              <a:rPr lang="en-US" dirty="0" smtClean="0"/>
              <a:t>During </a:t>
            </a:r>
            <a:r>
              <a:rPr lang="en-US" dirty="0"/>
              <a:t>the internship program, I was assigned various clinical work and responsibilities under close supervision by a registered nurse. </a:t>
            </a:r>
            <a:endParaRPr lang="en-US" dirty="0" smtClean="0"/>
          </a:p>
          <a:p>
            <a:pPr lvl="1"/>
            <a:r>
              <a:rPr lang="en-US" dirty="0" smtClean="0"/>
              <a:t>The </a:t>
            </a:r>
            <a:r>
              <a:rPr lang="en-US" dirty="0"/>
              <a:t>tasks were geared towards direct patient care and comprised of such responsibilities as </a:t>
            </a:r>
            <a:r>
              <a:rPr lang="en-US" dirty="0" smtClean="0"/>
              <a:t>dressing, </a:t>
            </a:r>
            <a:r>
              <a:rPr lang="en-US" dirty="0"/>
              <a:t>assisting with tests and procedures, assisting in the development and implementation of patient care plans, and administration of medication</a:t>
            </a:r>
            <a:r>
              <a:rPr lang="en-US" dirty="0" smtClean="0"/>
              <a:t>.</a:t>
            </a:r>
          </a:p>
          <a:p>
            <a:pPr lvl="1"/>
            <a:r>
              <a:rPr lang="en-US" dirty="0" smtClean="0"/>
              <a:t>I also conducted data </a:t>
            </a:r>
            <a:r>
              <a:rPr lang="en-US" dirty="0"/>
              <a:t>of Patients survey in the </a:t>
            </a:r>
            <a:r>
              <a:rPr lang="en-US" dirty="0" smtClean="0"/>
              <a:t>hospital.</a:t>
            </a:r>
          </a:p>
          <a:p>
            <a:pPr lvl="1"/>
            <a:r>
              <a:rPr lang="en-US" dirty="0" smtClean="0"/>
              <a:t>Another responsibility was doing rounds and assessing the patients’ state.</a:t>
            </a:r>
          </a:p>
          <a:p>
            <a:pPr lvl="1"/>
            <a:r>
              <a:rPr lang="en-US" dirty="0" smtClean="0"/>
              <a:t>I was also responsible for recording patients </a:t>
            </a:r>
            <a:r>
              <a:rPr lang="en-US" dirty="0"/>
              <a:t>experience about the </a:t>
            </a:r>
            <a:r>
              <a:rPr lang="en-US" dirty="0" smtClean="0"/>
              <a:t>services they receive and reporting such information to the administration. </a:t>
            </a:r>
            <a:endParaRPr lang="en-US" dirty="0"/>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a:p>
        </p:txBody>
      </p:sp>
    </p:spTree>
    <p:extLst>
      <p:ext uri="{BB962C8B-B14F-4D97-AF65-F5344CB8AC3E}">
        <p14:creationId xmlns:p14="http://schemas.microsoft.com/office/powerpoint/2010/main" val="274430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relation of these activities </a:t>
            </a:r>
          </a:p>
        </p:txBody>
      </p:sp>
      <p:sp>
        <p:nvSpPr>
          <p:cNvPr id="3" name="Content Placeholder 2"/>
          <p:cNvSpPr>
            <a:spLocks noGrp="1"/>
          </p:cNvSpPr>
          <p:nvPr>
            <p:ph idx="1"/>
          </p:nvPr>
        </p:nvSpPr>
        <p:spPr>
          <a:xfrm>
            <a:off x="435429" y="2017487"/>
            <a:ext cx="11321142" cy="4462141"/>
          </a:xfrm>
          <a:solidFill>
            <a:srgbClr val="FFC000"/>
          </a:solidFill>
        </p:spPr>
        <p:txBody>
          <a:bodyPr>
            <a:normAutofit/>
          </a:bodyPr>
          <a:lstStyle/>
          <a:p>
            <a:pPr lvl="1"/>
            <a:r>
              <a:rPr lang="en-US" dirty="0"/>
              <a:t>The activities and responsibilities I undertook in my internship program relate well with my area of specialization. </a:t>
            </a:r>
            <a:endParaRPr lang="en-US" dirty="0" smtClean="0"/>
          </a:p>
          <a:p>
            <a:pPr lvl="1"/>
            <a:r>
              <a:rPr lang="en-US" dirty="0" smtClean="0"/>
              <a:t>Such </a:t>
            </a:r>
            <a:r>
              <a:rPr lang="en-US" dirty="0"/>
              <a:t>activities like offering assistance with tests and procedures to students and the administration of medical health directly relate to my nursing specialty. </a:t>
            </a:r>
            <a:endParaRPr lang="en-US" dirty="0" smtClean="0"/>
          </a:p>
          <a:p>
            <a:pPr lvl="1"/>
            <a:r>
              <a:rPr lang="en-US" dirty="0" smtClean="0"/>
              <a:t>Registered </a:t>
            </a:r>
            <a:r>
              <a:rPr lang="en-US" dirty="0"/>
              <a:t>nurses conduct such tasks as performing a physical examination of patients, administration of wound care, medications, and other health interventions that relate to my responsibilities in the internship program.</a:t>
            </a:r>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smtClean="0"/>
          </a:p>
        </p:txBody>
      </p:sp>
    </p:spTree>
    <p:extLst>
      <p:ext uri="{BB962C8B-B14F-4D97-AF65-F5344CB8AC3E}">
        <p14:creationId xmlns:p14="http://schemas.microsoft.com/office/powerpoint/2010/main" val="376255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094" y="-113523"/>
            <a:ext cx="7704667" cy="1981200"/>
          </a:xfrm>
        </p:spPr>
        <p:txBody>
          <a:bodyPr/>
          <a:lstStyle/>
          <a:p>
            <a:pPr algn="ctr"/>
            <a:r>
              <a:rPr lang="en-US" dirty="0"/>
              <a:t>Relation of what I</a:t>
            </a:r>
            <a:r>
              <a:rPr lang="en-US" dirty="0" smtClean="0"/>
              <a:t> </a:t>
            </a:r>
            <a:r>
              <a:rPr lang="en-US" dirty="0"/>
              <a:t>have learned at SEU (course work) and what </a:t>
            </a:r>
            <a:r>
              <a:rPr lang="en-US" dirty="0" smtClean="0"/>
              <a:t>I have </a:t>
            </a:r>
            <a:r>
              <a:rPr lang="en-US" dirty="0"/>
              <a:t>put into practice. </a:t>
            </a:r>
          </a:p>
        </p:txBody>
      </p:sp>
      <p:sp>
        <p:nvSpPr>
          <p:cNvPr id="3" name="Content Placeholder 2"/>
          <p:cNvSpPr>
            <a:spLocks noGrp="1"/>
          </p:cNvSpPr>
          <p:nvPr>
            <p:ph idx="1"/>
          </p:nvPr>
        </p:nvSpPr>
        <p:spPr>
          <a:xfrm>
            <a:off x="435428" y="2017487"/>
            <a:ext cx="11328941" cy="4383313"/>
          </a:xfrm>
          <a:solidFill>
            <a:srgbClr val="FFC000"/>
          </a:solidFill>
        </p:spPr>
        <p:txBody>
          <a:bodyPr>
            <a:normAutofit/>
          </a:bodyPr>
          <a:lstStyle/>
          <a:p>
            <a:r>
              <a:rPr lang="en-US" dirty="0"/>
              <a:t>Most of the course aspects that I put into practice such as the administration of medications, wound care, physical patient examinations among other health interventions are quite related to the course work I learned at SEU. </a:t>
            </a:r>
            <a:endParaRPr lang="en-US" dirty="0" smtClean="0"/>
          </a:p>
          <a:p>
            <a:r>
              <a:rPr lang="en-US" dirty="0" smtClean="0"/>
              <a:t>At </a:t>
            </a:r>
            <a:r>
              <a:rPr lang="en-US" dirty="0"/>
              <a:t>SEU, I was able to undertake Psychology and Mental Health course and Care </a:t>
            </a:r>
            <a:r>
              <a:rPr lang="en-US" dirty="0" smtClean="0"/>
              <a:t>transitions that improved by knowledge and skills in healthcare practices. </a:t>
            </a:r>
          </a:p>
          <a:p>
            <a:r>
              <a:rPr lang="en-US" dirty="0" smtClean="0"/>
              <a:t>The </a:t>
            </a:r>
            <a:r>
              <a:rPr lang="en-US" dirty="0"/>
              <a:t>course covered a variety of issues facing patients today. </a:t>
            </a:r>
            <a:endParaRPr lang="en-US" dirty="0" smtClean="0"/>
          </a:p>
          <a:p>
            <a:r>
              <a:rPr lang="en-US" dirty="0" smtClean="0"/>
              <a:t>For </a:t>
            </a:r>
            <a:r>
              <a:rPr lang="en-US" dirty="0"/>
              <a:t>example, I acquired some basic professional ethics that I have successfully put into </a:t>
            </a:r>
            <a:r>
              <a:rPr lang="en-US" dirty="0" smtClean="0"/>
              <a:t>practice.</a:t>
            </a:r>
            <a:endParaRPr lang="en-US" dirty="0"/>
          </a:p>
          <a:p>
            <a:endParaRPr lang="en-US" dirty="0" smtClean="0"/>
          </a:p>
          <a:p>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86009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The impact of the internship experience on my personality and professionalism</a:t>
            </a:r>
          </a:p>
        </p:txBody>
      </p:sp>
      <p:sp>
        <p:nvSpPr>
          <p:cNvPr id="3" name="Content Placeholder 2"/>
          <p:cNvSpPr>
            <a:spLocks noGrp="1"/>
          </p:cNvSpPr>
          <p:nvPr>
            <p:ph idx="1"/>
          </p:nvPr>
        </p:nvSpPr>
        <p:spPr>
          <a:xfrm>
            <a:off x="435429" y="2017487"/>
            <a:ext cx="11404270" cy="4462141"/>
          </a:xfrm>
          <a:solidFill>
            <a:srgbClr val="FFC000"/>
          </a:solidFill>
        </p:spPr>
        <p:txBody>
          <a:bodyPr>
            <a:normAutofit/>
          </a:bodyPr>
          <a:lstStyle/>
          <a:p>
            <a:r>
              <a:rPr lang="en-US" dirty="0"/>
              <a:t>The internship experience had various impacts on my personality and professionalism. </a:t>
            </a:r>
            <a:endParaRPr lang="en-US" dirty="0" smtClean="0"/>
          </a:p>
          <a:p>
            <a:r>
              <a:rPr lang="en-US" dirty="0" smtClean="0"/>
              <a:t>First</a:t>
            </a:r>
            <a:r>
              <a:rPr lang="en-US" dirty="0"/>
              <a:t>, I was able to acquire first-hand experiences beyond the classroom's scope. </a:t>
            </a:r>
            <a:endParaRPr lang="en-US" dirty="0" smtClean="0"/>
          </a:p>
          <a:p>
            <a:r>
              <a:rPr lang="en-US" dirty="0" smtClean="0"/>
              <a:t>This </a:t>
            </a:r>
            <a:r>
              <a:rPr lang="en-US" dirty="0"/>
              <a:t>experience changed my personality on patient care transitions. </a:t>
            </a:r>
            <a:endParaRPr lang="en-US" dirty="0" smtClean="0"/>
          </a:p>
          <a:p>
            <a:r>
              <a:rPr lang="en-US" dirty="0" smtClean="0"/>
              <a:t>Secondly</a:t>
            </a:r>
            <a:r>
              <a:rPr lang="en-US" dirty="0"/>
              <a:t>, through the practical techniques in caring for patients with various needs, I was able to gain more knowledge on healthcare safety standards thus earning me recommendations and professional connections for transit from the academic world to the workforce sector. </a:t>
            </a:r>
            <a:r>
              <a:rPr lang="en-US" dirty="0" smtClean="0"/>
              <a:t> </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406164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Benefits and Challenges </a:t>
            </a:r>
          </a:p>
        </p:txBody>
      </p:sp>
      <p:sp>
        <p:nvSpPr>
          <p:cNvPr id="3" name="Content Placeholder 2"/>
          <p:cNvSpPr>
            <a:spLocks noGrp="1"/>
          </p:cNvSpPr>
          <p:nvPr>
            <p:ph idx="1"/>
          </p:nvPr>
        </p:nvSpPr>
        <p:spPr>
          <a:solidFill>
            <a:srgbClr val="FFC000"/>
          </a:solidFill>
        </p:spPr>
        <p:txBody>
          <a:bodyPr/>
          <a:lstStyle/>
          <a:p>
            <a:r>
              <a:rPr lang="en-US" dirty="0"/>
              <a:t>I gained a lot of benefits from the internship experience. </a:t>
            </a:r>
            <a:endParaRPr lang="en-US" dirty="0" smtClean="0"/>
          </a:p>
          <a:p>
            <a:r>
              <a:rPr lang="en-US" dirty="0" smtClean="0"/>
              <a:t>The </a:t>
            </a:r>
            <a:r>
              <a:rPr lang="en-US" dirty="0"/>
              <a:t>experience equipped me with practical clinical skills and effective ways of realizing patient safety standards. </a:t>
            </a:r>
            <a:endParaRPr lang="en-US" dirty="0" smtClean="0"/>
          </a:p>
          <a:p>
            <a:r>
              <a:rPr lang="en-US" dirty="0" smtClean="0"/>
              <a:t>Ideally</a:t>
            </a:r>
            <a:r>
              <a:rPr lang="en-US" dirty="0"/>
              <a:t>, the experience was a perfect source of professional recommendations and connections. </a:t>
            </a:r>
            <a:endParaRPr lang="en-US" dirty="0" smtClean="0"/>
          </a:p>
          <a:p>
            <a:r>
              <a:rPr lang="en-US" dirty="0" smtClean="0"/>
              <a:t>However</a:t>
            </a:r>
            <a:r>
              <a:rPr lang="en-US" dirty="0"/>
              <a:t>, I also encountered such challenges of inadequate compensation and being overwhelmed with work</a:t>
            </a:r>
            <a:r>
              <a:rPr lang="en-US" dirty="0" smtClean="0"/>
              <a:t>.</a:t>
            </a:r>
          </a:p>
          <a:p>
            <a:endParaRPr lang="en-US" dirty="0"/>
          </a:p>
          <a:p>
            <a:endParaRPr lang="en-US" dirty="0" smtClean="0"/>
          </a:p>
          <a:p>
            <a:endParaRPr lang="en-US" dirty="0"/>
          </a:p>
        </p:txBody>
      </p:sp>
    </p:spTree>
    <p:extLst>
      <p:ext uri="{BB962C8B-B14F-4D97-AF65-F5344CB8AC3E}">
        <p14:creationId xmlns:p14="http://schemas.microsoft.com/office/powerpoint/2010/main" val="2883141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Suggestions and solutions to overcome these challenges</a:t>
            </a:r>
          </a:p>
        </p:txBody>
      </p:sp>
      <p:sp>
        <p:nvSpPr>
          <p:cNvPr id="3" name="Content Placeholder 2"/>
          <p:cNvSpPr>
            <a:spLocks noGrp="1"/>
          </p:cNvSpPr>
          <p:nvPr>
            <p:ph idx="1"/>
          </p:nvPr>
        </p:nvSpPr>
        <p:spPr>
          <a:solidFill>
            <a:srgbClr val="FFC000"/>
          </a:solidFill>
        </p:spPr>
        <p:txBody>
          <a:bodyPr/>
          <a:lstStyle/>
          <a:p>
            <a:r>
              <a:rPr lang="en-US" dirty="0"/>
              <a:t>To overcome the aforementioned challenges, I convinced myself that an internship program is a short-term contract that no one could fully depend on with regards to the stipends. </a:t>
            </a:r>
            <a:endParaRPr lang="en-US" dirty="0" smtClean="0"/>
          </a:p>
          <a:p>
            <a:r>
              <a:rPr lang="en-US" dirty="0" smtClean="0"/>
              <a:t>I </a:t>
            </a:r>
            <a:r>
              <a:rPr lang="en-US" dirty="0"/>
              <a:t>also got the motive after realizing that almost all interns everywhere are paid less. </a:t>
            </a:r>
            <a:endParaRPr lang="en-US" dirty="0" smtClean="0"/>
          </a:p>
          <a:p>
            <a:r>
              <a:rPr lang="en-US" dirty="0" smtClean="0"/>
              <a:t>Again</a:t>
            </a:r>
            <a:r>
              <a:rPr lang="en-US" dirty="0"/>
              <a:t>, being new in the field, I felt I was being too overwhelmed with work. </a:t>
            </a:r>
            <a:endParaRPr lang="en-US" dirty="0" smtClean="0"/>
          </a:p>
          <a:p>
            <a:r>
              <a:rPr lang="en-US" dirty="0" smtClean="0"/>
              <a:t>However</a:t>
            </a:r>
            <a:r>
              <a:rPr lang="en-US" dirty="0"/>
              <a:t>, after getting in touch with my </a:t>
            </a:r>
            <a:r>
              <a:rPr lang="en-US" dirty="0" smtClean="0"/>
              <a:t>mentor and supervisor, </a:t>
            </a:r>
            <a:r>
              <a:rPr lang="en-US" dirty="0"/>
              <a:t>I was able to catch up and took my work positively to an extent of seeing it as a normal task.</a:t>
            </a:r>
          </a:p>
          <a:p>
            <a:endParaRPr lang="en-US" dirty="0" smtClean="0"/>
          </a:p>
          <a:p>
            <a:pPr marL="0" indent="0">
              <a:buNone/>
            </a:pPr>
            <a:endParaRPr lang="en-US" dirty="0"/>
          </a:p>
        </p:txBody>
      </p:sp>
    </p:spTree>
    <p:extLst>
      <p:ext uri="{BB962C8B-B14F-4D97-AF65-F5344CB8AC3E}">
        <p14:creationId xmlns:p14="http://schemas.microsoft.com/office/powerpoint/2010/main" val="3594711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Overall experience</a:t>
            </a:r>
          </a:p>
        </p:txBody>
      </p:sp>
      <p:sp>
        <p:nvSpPr>
          <p:cNvPr id="3" name="Content Placeholder 2"/>
          <p:cNvSpPr>
            <a:spLocks noGrp="1"/>
          </p:cNvSpPr>
          <p:nvPr>
            <p:ph idx="1"/>
          </p:nvPr>
        </p:nvSpPr>
        <p:spPr>
          <a:solidFill>
            <a:srgbClr val="FFC000"/>
          </a:solidFill>
        </p:spPr>
        <p:txBody>
          <a:bodyPr/>
          <a:lstStyle/>
          <a:p>
            <a:r>
              <a:rPr lang="en-US" dirty="0"/>
              <a:t>Generally, I can attest that the internship program offers a first-hand experience than that of the classroom. </a:t>
            </a:r>
            <a:endParaRPr lang="en-US" dirty="0" smtClean="0"/>
          </a:p>
          <a:p>
            <a:r>
              <a:rPr lang="en-US" dirty="0" smtClean="0"/>
              <a:t>Through </a:t>
            </a:r>
            <a:r>
              <a:rPr lang="en-US" dirty="0"/>
              <a:t>the program, I was able to gain practical experiences such as self-discipline skills and professional ethics for better healthcare. </a:t>
            </a:r>
            <a:endParaRPr lang="en-US" dirty="0" smtClean="0"/>
          </a:p>
          <a:p>
            <a:r>
              <a:rPr lang="en-US" dirty="0" smtClean="0"/>
              <a:t>In </a:t>
            </a:r>
            <a:r>
              <a:rPr lang="en-US" dirty="0"/>
              <a:t>that manner, I got convinced that the practice was a key factor for professional recommendations and connections thus transition from the academic world to the workforce.</a:t>
            </a:r>
          </a:p>
          <a:p>
            <a:endParaRPr lang="en-US" dirty="0" smtClean="0"/>
          </a:p>
          <a:p>
            <a:endParaRPr lang="en-US" dirty="0"/>
          </a:p>
          <a:p>
            <a:endParaRPr lang="en-US" dirty="0" smtClean="0"/>
          </a:p>
          <a:p>
            <a:pPr marL="0" indent="0">
              <a:buNone/>
            </a:pPr>
            <a:endParaRPr lang="en-US" dirty="0"/>
          </a:p>
        </p:txBody>
      </p:sp>
    </p:spTree>
    <p:extLst>
      <p:ext uri="{BB962C8B-B14F-4D97-AF65-F5344CB8AC3E}">
        <p14:creationId xmlns:p14="http://schemas.microsoft.com/office/powerpoint/2010/main" val="381201760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663</TotalTime>
  <Words>1285</Words>
  <Application>Microsoft Office PowerPoint</Application>
  <PresentationFormat>Widescreen</PresentationFormat>
  <Paragraphs>82</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Gill Sans MT</vt:lpstr>
      <vt:lpstr>Wingdings 2</vt:lpstr>
      <vt:lpstr>Dividend</vt:lpstr>
      <vt:lpstr>Student Internship Report Presentation</vt:lpstr>
      <vt:lpstr>The organization’s name, department, Site supervisor and internship period</vt:lpstr>
      <vt:lpstr>Activities and assignments</vt:lpstr>
      <vt:lpstr>relation of these activities </vt:lpstr>
      <vt:lpstr>Relation of what I have learned at SEU (course work) and what I have put into practice. </vt:lpstr>
      <vt:lpstr>The impact of the internship experience on my personality and professionalism</vt:lpstr>
      <vt:lpstr>Benefits and Challenges </vt:lpstr>
      <vt:lpstr>Suggestions and solutions to overcome these challenges</vt:lpstr>
      <vt:lpstr>Overall experience</vt:lpstr>
      <vt:lpstr>Pictures from my ACTUAL internship experience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192</cp:revision>
  <dcterms:created xsi:type="dcterms:W3CDTF">2020-05-14T23:31:58Z</dcterms:created>
  <dcterms:modified xsi:type="dcterms:W3CDTF">2021-04-06T03:28:34Z</dcterms:modified>
</cp:coreProperties>
</file>